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DCA66-D796-4381-8DA2-59E85F22566C}" v="85" dt="2021-12-06T19:22:46.31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721" autoAdjust="0"/>
  </p:normalViewPr>
  <p:slideViewPr>
    <p:cSldViewPr snapToGrid="0">
      <p:cViewPr varScale="1">
        <p:scale>
          <a:sx n="23" d="100"/>
          <a:sy n="23" d="100"/>
        </p:scale>
        <p:origin x="1614" y="5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userId="0e3fc9c37d96625d" providerId="LiveId" clId="{709DCA66-D796-4381-8DA2-59E85F22566C}"/>
    <pc:docChg chg="undo custSel modSld">
      <pc:chgData name="david" userId="0e3fc9c37d96625d" providerId="LiveId" clId="{709DCA66-D796-4381-8DA2-59E85F22566C}" dt="2021-12-08T22:06:29.532" v="2953" actId="20577"/>
      <pc:docMkLst>
        <pc:docMk/>
      </pc:docMkLst>
      <pc:sldChg chg="addSp delSp modSp mod modNotesTx">
        <pc:chgData name="david" userId="0e3fc9c37d96625d" providerId="LiveId" clId="{709DCA66-D796-4381-8DA2-59E85F22566C}" dt="2021-12-08T22:06:29.532" v="2953" actId="20577"/>
        <pc:sldMkLst>
          <pc:docMk/>
          <pc:sldMk cId="931198942" sldId="256"/>
        </pc:sldMkLst>
        <pc:spChg chg="mod">
          <ac:chgData name="david" userId="0e3fc9c37d96625d" providerId="LiveId" clId="{709DCA66-D796-4381-8DA2-59E85F22566C}" dt="2021-12-06T19:22:52.196" v="2853" actId="14100"/>
          <ac:spMkLst>
            <pc:docMk/>
            <pc:sldMk cId="931198942" sldId="256"/>
            <ac:spMk id="7" creationId="{00000000-0000-0000-0000-000000000000}"/>
          </ac:spMkLst>
        </pc:spChg>
        <pc:spChg chg="mod">
          <ac:chgData name="david" userId="0e3fc9c37d96625d" providerId="LiveId" clId="{709DCA66-D796-4381-8DA2-59E85F22566C}" dt="2021-12-06T19:12:48.061" v="2801" actId="20577"/>
          <ac:spMkLst>
            <pc:docMk/>
            <pc:sldMk cId="931198942" sldId="256"/>
            <ac:spMk id="9" creationId="{00000000-0000-0000-0000-000000000000}"/>
          </ac:spMkLst>
        </pc:spChg>
        <pc:spChg chg="add del mod">
          <ac:chgData name="david" userId="0e3fc9c37d96625d" providerId="LiveId" clId="{709DCA66-D796-4381-8DA2-59E85F22566C}" dt="2021-12-06T19:13:44.407" v="2818" actId="478"/>
          <ac:spMkLst>
            <pc:docMk/>
            <pc:sldMk cId="931198942" sldId="256"/>
            <ac:spMk id="14" creationId="{03B1ADC7-54A4-46B9-A435-7708A85FA829}"/>
          </ac:spMkLst>
        </pc:spChg>
        <pc:spChg chg="mod">
          <ac:chgData name="david" userId="0e3fc9c37d96625d" providerId="LiveId" clId="{709DCA66-D796-4381-8DA2-59E85F22566C}" dt="2021-12-08T22:06:29.532" v="2953" actId="20577"/>
          <ac:spMkLst>
            <pc:docMk/>
            <pc:sldMk cId="931198942" sldId="256"/>
            <ac:spMk id="15" creationId="{00000000-0000-0000-0000-000000000000}"/>
          </ac:spMkLst>
        </pc:spChg>
        <pc:spChg chg="mod">
          <ac:chgData name="david" userId="0e3fc9c37d96625d" providerId="LiveId" clId="{709DCA66-D796-4381-8DA2-59E85F22566C}" dt="2021-12-06T19:23:52.142" v="2867" actId="14100"/>
          <ac:spMkLst>
            <pc:docMk/>
            <pc:sldMk cId="931198942" sldId="256"/>
            <ac:spMk id="18" creationId="{00000000-0000-0000-0000-000000000000}"/>
          </ac:spMkLst>
        </pc:spChg>
        <pc:spChg chg="add del mod">
          <ac:chgData name="david" userId="0e3fc9c37d96625d" providerId="LiveId" clId="{709DCA66-D796-4381-8DA2-59E85F22566C}" dt="2021-12-06T17:21:47.568" v="2139" actId="478"/>
          <ac:spMkLst>
            <pc:docMk/>
            <pc:sldMk cId="931198942" sldId="256"/>
            <ac:spMk id="19" creationId="{94A23F5D-A9A2-4964-9A5D-92466FCB61B2}"/>
          </ac:spMkLst>
        </pc:spChg>
        <pc:spChg chg="mod">
          <ac:chgData name="david" userId="0e3fc9c37d96625d" providerId="LiveId" clId="{709DCA66-D796-4381-8DA2-59E85F22566C}" dt="2021-12-06T17:36:06.949" v="2459" actId="207"/>
          <ac:spMkLst>
            <pc:docMk/>
            <pc:sldMk cId="931198942" sldId="256"/>
            <ac:spMk id="23" creationId="{00000000-0000-0000-0000-000000000000}"/>
          </ac:spMkLst>
        </pc:spChg>
        <pc:spChg chg="mod">
          <ac:chgData name="david" userId="0e3fc9c37d96625d" providerId="LiveId" clId="{709DCA66-D796-4381-8DA2-59E85F22566C}" dt="2021-12-06T19:24:03.473" v="2870" actId="14100"/>
          <ac:spMkLst>
            <pc:docMk/>
            <pc:sldMk cId="931198942" sldId="256"/>
            <ac:spMk id="27" creationId="{F1135676-4441-4DF8-9C87-03B1BD2B44F8}"/>
          </ac:spMkLst>
        </pc:spChg>
        <pc:spChg chg="mod">
          <ac:chgData name="david" userId="0e3fc9c37d96625d" providerId="LiveId" clId="{709DCA66-D796-4381-8DA2-59E85F22566C}" dt="2021-12-06T19:23:04.323" v="2857" actId="14100"/>
          <ac:spMkLst>
            <pc:docMk/>
            <pc:sldMk cId="931198942" sldId="256"/>
            <ac:spMk id="67" creationId="{00000000-0000-0000-0000-000000000000}"/>
          </ac:spMkLst>
        </pc:spChg>
        <pc:spChg chg="mod">
          <ac:chgData name="david" userId="0e3fc9c37d96625d" providerId="LiveId" clId="{709DCA66-D796-4381-8DA2-59E85F22566C}" dt="2021-12-08T22:06:20.685" v="2952" actId="20577"/>
          <ac:spMkLst>
            <pc:docMk/>
            <pc:sldMk cId="931198942" sldId="256"/>
            <ac:spMk id="69" creationId="{00000000-0000-0000-0000-000000000000}"/>
          </ac:spMkLst>
        </pc:spChg>
        <pc:spChg chg="del">
          <ac:chgData name="david" userId="0e3fc9c37d96625d" providerId="LiveId" clId="{709DCA66-D796-4381-8DA2-59E85F22566C}" dt="2021-12-06T19:13:42.144" v="2817" actId="478"/>
          <ac:spMkLst>
            <pc:docMk/>
            <pc:sldMk cId="931198942" sldId="256"/>
            <ac:spMk id="70" creationId="{00000000-0000-0000-0000-000000000000}"/>
          </ac:spMkLst>
        </pc:spChg>
        <pc:spChg chg="mod">
          <ac:chgData name="david" userId="0e3fc9c37d96625d" providerId="LiveId" clId="{709DCA66-D796-4381-8DA2-59E85F22566C}" dt="2021-12-06T19:23:29.335" v="2864" actId="14100"/>
          <ac:spMkLst>
            <pc:docMk/>
            <pc:sldMk cId="931198942" sldId="256"/>
            <ac:spMk id="71" creationId="{00000000-0000-0000-0000-000000000000}"/>
          </ac:spMkLst>
        </pc:spChg>
        <pc:graphicFrameChg chg="mod">
          <ac:chgData name="david" userId="0e3fc9c37d96625d" providerId="LiveId" clId="{709DCA66-D796-4381-8DA2-59E85F22566C}" dt="2021-12-06T19:22:46.313" v="2852"/>
          <ac:graphicFrameMkLst>
            <pc:docMk/>
            <pc:sldMk cId="931198942" sldId="256"/>
            <ac:graphicFrameMk id="72" creationId="{00000000-0000-0000-0000-000000000000}"/>
          </ac:graphicFrameMkLst>
        </pc:graphicFrameChg>
        <pc:picChg chg="add del">
          <ac:chgData name="david" userId="0e3fc9c37d96625d" providerId="LiveId" clId="{709DCA66-D796-4381-8DA2-59E85F22566C}" dt="2021-12-06T19:01:50.505" v="2627" actId="22"/>
          <ac:picMkLst>
            <pc:docMk/>
            <pc:sldMk cId="931198942" sldId="256"/>
            <ac:picMk id="3" creationId="{4B4084A8-9F11-49B1-854A-5119B83E6774}"/>
          </ac:picMkLst>
        </pc:picChg>
        <pc:picChg chg="add mod">
          <ac:chgData name="david" userId="0e3fc9c37d96625d" providerId="LiveId" clId="{709DCA66-D796-4381-8DA2-59E85F22566C}" dt="2021-12-06T21:28:50.587" v="2932" actId="1076"/>
          <ac:picMkLst>
            <pc:docMk/>
            <pc:sldMk cId="931198942" sldId="256"/>
            <ac:picMk id="3" creationId="{A963AF44-B74D-4161-944F-3EDA3C0A1F53}"/>
          </ac:picMkLst>
        </pc:picChg>
        <pc:picChg chg="add del mod">
          <ac:chgData name="david" userId="0e3fc9c37d96625d" providerId="LiveId" clId="{709DCA66-D796-4381-8DA2-59E85F22566C}" dt="2021-12-06T21:28:18.401" v="2927" actId="478"/>
          <ac:picMkLst>
            <pc:docMk/>
            <pc:sldMk cId="931198942" sldId="256"/>
            <ac:picMk id="5" creationId="{C62CB85F-56B0-4A0E-879F-3C70EC474CCC}"/>
          </ac:picMkLst>
        </pc:picChg>
        <pc:picChg chg="add del mod">
          <ac:chgData name="david" userId="0e3fc9c37d96625d" providerId="LiveId" clId="{709DCA66-D796-4381-8DA2-59E85F22566C}" dt="2021-12-06T19:12:27.639" v="2769" actId="21"/>
          <ac:picMkLst>
            <pc:docMk/>
            <pc:sldMk cId="931198942" sldId="256"/>
            <ac:picMk id="10" creationId="{1DC2E47E-B4A0-43F9-BD41-2F1388139904}"/>
          </ac:picMkLst>
        </pc:picChg>
        <pc:picChg chg="del">
          <ac:chgData name="david" userId="0e3fc9c37d96625d" providerId="LiveId" clId="{709DCA66-D796-4381-8DA2-59E85F22566C}" dt="2021-12-06T19:01:47.179" v="2625" actId="478"/>
          <ac:picMkLst>
            <pc:docMk/>
            <pc:sldMk cId="931198942" sldId="256"/>
            <ac:picMk id="11" creationId="{A5D1A890-60BF-43CB-B524-27881393AB91}"/>
          </ac:picMkLst>
        </pc:picChg>
        <pc:picChg chg="add mod">
          <ac:chgData name="david" userId="0e3fc9c37d96625d" providerId="LiveId" clId="{709DCA66-D796-4381-8DA2-59E85F22566C}" dt="2021-12-06T19:15:19.926" v="2841" actId="1076"/>
          <ac:picMkLst>
            <pc:docMk/>
            <pc:sldMk cId="931198942" sldId="256"/>
            <ac:picMk id="12" creationId="{2210BB78-5A8D-47A8-8E40-AF9B0DC6253F}"/>
          </ac:picMkLst>
        </pc:picChg>
        <pc:picChg chg="del">
          <ac:chgData name="david" userId="0e3fc9c37d96625d" providerId="LiveId" clId="{709DCA66-D796-4381-8DA2-59E85F22566C}" dt="2021-12-06T19:01:46.425" v="2624" actId="478"/>
          <ac:picMkLst>
            <pc:docMk/>
            <pc:sldMk cId="931198942" sldId="256"/>
            <ac:picMk id="17" creationId="{7A08D6D0-2409-42FF-9143-EA10DCDE2EF8}"/>
          </ac:picMkLst>
        </pc:picChg>
        <pc:picChg chg="del">
          <ac:chgData name="david" userId="0e3fc9c37d96625d" providerId="LiveId" clId="{709DCA66-D796-4381-8DA2-59E85F22566C}" dt="2021-12-06T19:12:27.639" v="2769" actId="21"/>
          <ac:picMkLst>
            <pc:docMk/>
            <pc:sldMk cId="931198942" sldId="256"/>
            <ac:picMk id="21" creationId="{AA9DEB92-24CD-49FE-BF09-EF9AAF4DCFD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AB2E9-3568-4939-AD20-F42726F09D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51CFC8-37EC-494B-A841-287649776134}" type="pres">
      <dgm:prSet presAssocID="{425AB2E9-3568-4939-AD20-F42726F09D02}" presName="Name0" presStyleCnt="0">
        <dgm:presLayoutVars>
          <dgm:dir/>
          <dgm:animLvl val="lvl"/>
          <dgm:resizeHandles val="exact"/>
        </dgm:presLayoutVars>
      </dgm:prSet>
      <dgm:spPr/>
    </dgm:pt>
  </dgm:ptLst>
  <dgm:cxnLst>
    <dgm:cxn modelId="{12E1A9E1-0E2B-4599-8D03-2A69A1547115}" type="presOf" srcId="{425AB2E9-3568-4939-AD20-F42726F09D02}" destId="{4351CFC8-37EC-494B-A841-287649776134}" srcOrd="0" destOrd="0" presId="urn:microsoft.com/office/officeart/2005/8/layout/hList1"/>
  </dgm:cxnLst>
  <dgm:bg>
    <a:solidFill>
      <a:schemeClr val="bg1">
        <a:lumMod val="95000"/>
      </a:schemeClr>
    </a:solidFill>
  </dgm:bg>
  <dgm:whole>
    <a:ln>
      <a:solidFill>
        <a:schemeClr val="bg1">
          <a:lumMod val="50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12/8/2021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12/8/2021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38726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Add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12/8/2021</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c3d.libretexts.org/CalcPlot3D/index.html" TargetMode="External"/><Relationship Id="rId7" Type="http://schemas.openxmlformats.org/officeDocument/2006/relationships/diagramColors" Target="../diagrams/colors1.xm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1.jpg"/><Relationship Id="rId4" Type="http://schemas.openxmlformats.org/officeDocument/2006/relationships/diagramData" Target="../diagrams/data1.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Modeling a Real-World Object with Equations</a:t>
            </a:r>
          </a:p>
        </p:txBody>
      </p:sp>
      <p:sp>
        <p:nvSpPr>
          <p:cNvPr id="23" name="Text Placeholder 22"/>
          <p:cNvSpPr>
            <a:spLocks noGrp="1"/>
          </p:cNvSpPr>
          <p:nvPr>
            <p:ph type="body" sz="quarter" idx="36"/>
          </p:nvPr>
        </p:nvSpPr>
        <p:spPr/>
        <p:txBody>
          <a:bodyPr/>
          <a:lstStyle/>
          <a:p>
            <a:r>
              <a:rPr lang="en-US" dirty="0">
                <a:solidFill>
                  <a:schemeClr val="bg1"/>
                </a:solidFill>
              </a:rPr>
              <a:t>David R. Treadwell IV | MATH&amp; 254 – Calculus IV | Liangmin Zhou | </a:t>
            </a:r>
          </a:p>
        </p:txBody>
      </p:sp>
      <p:sp>
        <p:nvSpPr>
          <p:cNvPr id="67" name="Text Placeholder 66"/>
          <p:cNvSpPr>
            <a:spLocks noGrp="1"/>
          </p:cNvSpPr>
          <p:nvPr>
            <p:ph type="body" sz="quarter" idx="13"/>
          </p:nvPr>
        </p:nvSpPr>
        <p:spPr>
          <a:xfrm>
            <a:off x="1143000" y="5212080"/>
            <a:ext cx="12847318" cy="1280160"/>
          </a:xfrm>
        </p:spPr>
        <p:txBody>
          <a:bodyPr/>
          <a:lstStyle/>
          <a:p>
            <a:r>
              <a:rPr lang="en-US" dirty="0"/>
              <a:t>Problem Overview</a:t>
            </a:r>
          </a:p>
        </p:txBody>
      </p:sp>
      <p:sp>
        <p:nvSpPr>
          <p:cNvPr id="69" name="Text Placeholder 68"/>
          <p:cNvSpPr>
            <a:spLocks noGrp="1"/>
          </p:cNvSpPr>
          <p:nvPr>
            <p:ph type="body" sz="quarter" idx="39"/>
          </p:nvPr>
        </p:nvSpPr>
        <p:spPr>
          <a:xfrm>
            <a:off x="1143000" y="6492240"/>
            <a:ext cx="12822382" cy="12993352"/>
          </a:xfrm>
          <a:solidFill>
            <a:schemeClr val="bg1">
              <a:lumMod val="95000"/>
            </a:schemeClr>
          </a:solidFill>
          <a:ln>
            <a:solidFill>
              <a:schemeClr val="bg1">
                <a:lumMod val="50000"/>
              </a:schemeClr>
            </a:solidFill>
          </a:ln>
        </p:spPr>
        <p:txBody>
          <a:bodyPr/>
          <a:lstStyle/>
          <a:p>
            <a:r>
              <a:rPr lang="en-US" sz="4200" dirty="0"/>
              <a:t>For our Calculus IV class, we were tasked with re-creating an object using only quadric surfaces, which are figures that resemble conic sections in the third dimension. This refers to shapes such as cylinders, ellipsoids, and hyperboloids. </a:t>
            </a:r>
          </a:p>
          <a:p>
            <a:endParaRPr lang="en-US" sz="4200" dirty="0"/>
          </a:p>
          <a:p>
            <a:r>
              <a:rPr lang="en-US" sz="4200" dirty="0"/>
              <a:t>I used a lamp as the focus-object for my project and modelled it using cylinders, hyperboloids of one sheet, and an elliptic paraboloid. I used the measurements of each individual component of the lamp to solve equations for the shapes that composed them, then input these equations on the website </a:t>
            </a:r>
            <a:r>
              <a:rPr lang="en-US" sz="4200" dirty="0">
                <a:hlinkClick r:id="rId3"/>
              </a:rPr>
              <a:t>CalcPlot3D</a:t>
            </a:r>
            <a:r>
              <a:rPr lang="en-US" sz="4200" dirty="0"/>
              <a:t> to plot the image. </a:t>
            </a:r>
          </a:p>
          <a:p>
            <a:endParaRPr lang="en-US" sz="4200" dirty="0"/>
          </a:p>
          <a:p>
            <a:r>
              <a:rPr lang="en-US" sz="4200" dirty="0"/>
              <a:t>If you would like to view my project in its entirety, please follow the link below. I hope you enjoy!</a:t>
            </a:r>
          </a:p>
          <a:p>
            <a:endParaRPr lang="en-US" sz="4200" dirty="0"/>
          </a:p>
          <a:p>
            <a:r>
              <a:rPr lang="en-US" sz="4200" b="1" i="0" dirty="0">
                <a:solidFill>
                  <a:srgbClr val="212529"/>
                </a:solidFill>
                <a:effectLst/>
                <a:latin typeface="Montserrat" panose="00000500000000000000" pitchFamily="2" charset="0"/>
              </a:rPr>
              <a:t>tinyurl.com/DavidTCalculus4</a:t>
            </a:r>
            <a:endParaRPr lang="en-US" sz="4200" dirty="0"/>
          </a:p>
        </p:txBody>
      </p:sp>
      <p:sp>
        <p:nvSpPr>
          <p:cNvPr id="7" name="Text Placeholder 6"/>
          <p:cNvSpPr>
            <a:spLocks noGrp="1"/>
          </p:cNvSpPr>
          <p:nvPr>
            <p:ph type="body" sz="quarter" idx="17"/>
          </p:nvPr>
        </p:nvSpPr>
        <p:spPr>
          <a:xfrm>
            <a:off x="1142999" y="19609108"/>
            <a:ext cx="12847319" cy="1239012"/>
          </a:xfrm>
        </p:spPr>
        <p:txBody>
          <a:bodyPr/>
          <a:lstStyle/>
          <a:p>
            <a:r>
              <a:rPr lang="en-US" dirty="0"/>
              <a:t>Original Object and Manual Sketch</a:t>
            </a:r>
          </a:p>
        </p:txBody>
      </p:sp>
      <p:graphicFrame>
        <p:nvGraphicFramePr>
          <p:cNvPr id="72" name="Content Placeholder 71" descr="Horizontal Bullet List" title="SmartArt"/>
          <p:cNvGraphicFramePr>
            <a:graphicFrameLocks noGrp="1"/>
          </p:cNvGraphicFramePr>
          <p:nvPr>
            <p:ph sz="quarter" idx="26"/>
            <p:extLst>
              <p:ext uri="{D42A27DB-BD31-4B8C-83A1-F6EECF244321}">
                <p14:modId xmlns:p14="http://schemas.microsoft.com/office/powerpoint/2010/main" val="2784496900"/>
              </p:ext>
            </p:extLst>
          </p:nvPr>
        </p:nvGraphicFramePr>
        <p:xfrm>
          <a:off x="1143000" y="20828308"/>
          <a:ext cx="12801600" cy="11941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Placeholder 8"/>
          <p:cNvSpPr>
            <a:spLocks noGrp="1"/>
          </p:cNvSpPr>
          <p:nvPr>
            <p:ph type="body" sz="quarter" idx="21"/>
          </p:nvPr>
        </p:nvSpPr>
        <p:spPr>
          <a:xfrm>
            <a:off x="15544800" y="5212080"/>
            <a:ext cx="12801600" cy="1219200"/>
          </a:xfrm>
        </p:spPr>
        <p:txBody>
          <a:bodyPr/>
          <a:lstStyle/>
          <a:p>
            <a:r>
              <a:rPr lang="en-US" dirty="0"/>
              <a:t>Final Figure</a:t>
            </a:r>
          </a:p>
        </p:txBody>
      </p:sp>
      <p:sp>
        <p:nvSpPr>
          <p:cNvPr id="18" name="Text Placeholder 17"/>
          <p:cNvSpPr>
            <a:spLocks noGrp="1"/>
          </p:cNvSpPr>
          <p:nvPr>
            <p:ph type="body" sz="quarter" idx="31"/>
          </p:nvPr>
        </p:nvSpPr>
        <p:spPr>
          <a:xfrm>
            <a:off x="29900880" y="5212080"/>
            <a:ext cx="12847318" cy="1219200"/>
          </a:xfrm>
        </p:spPr>
        <p:txBody>
          <a:bodyPr/>
          <a:lstStyle/>
          <a:p>
            <a:r>
              <a:rPr lang="en-US" dirty="0"/>
              <a:t>Math Equations (with z-ranges)</a:t>
            </a:r>
          </a:p>
        </p:txBody>
      </p:sp>
      <p:sp>
        <p:nvSpPr>
          <p:cNvPr id="71" name="Text Placeholder 70"/>
          <p:cNvSpPr>
            <a:spLocks noGrp="1"/>
          </p:cNvSpPr>
          <p:nvPr>
            <p:ph type="body" sz="quarter" idx="41"/>
          </p:nvPr>
        </p:nvSpPr>
        <p:spPr>
          <a:xfrm>
            <a:off x="29900880" y="19653653"/>
            <a:ext cx="12847318" cy="1219200"/>
          </a:xfrm>
        </p:spPr>
        <p:txBody>
          <a:bodyPr/>
          <a:lstStyle/>
          <a:p>
            <a:r>
              <a:rPr lang="en-US" dirty="0"/>
              <a:t>Reflection</a:t>
            </a:r>
          </a:p>
        </p:txBody>
      </p:sp>
      <p:sp>
        <p:nvSpPr>
          <p:cNvPr id="15" name="Content Placeholder 14"/>
          <p:cNvSpPr>
            <a:spLocks noGrp="1"/>
          </p:cNvSpPr>
          <p:nvPr>
            <p:ph sz="quarter" idx="42"/>
          </p:nvPr>
        </p:nvSpPr>
        <p:spPr>
          <a:xfrm>
            <a:off x="29900880" y="20872853"/>
            <a:ext cx="12801600" cy="11896956"/>
          </a:xfrm>
          <a:solidFill>
            <a:schemeClr val="bg1">
              <a:lumMod val="95000"/>
            </a:schemeClr>
          </a:solidFill>
          <a:ln>
            <a:solidFill>
              <a:schemeClr val="bg1">
                <a:lumMod val="50000"/>
              </a:schemeClr>
            </a:solidFill>
          </a:ln>
        </p:spPr>
        <p:txBody>
          <a:bodyPr>
            <a:noAutofit/>
          </a:bodyPr>
          <a:lstStyle/>
          <a:p>
            <a:pPr marL="0" indent="0">
              <a:buNone/>
            </a:pPr>
            <a:r>
              <a:rPr lang="en-US" sz="3980" dirty="0"/>
              <a:t>The biggest takeaway from this project was reinforcing the importance of reducing a larger task into smaller steps. The project’s goal was simple: to model an object using quadric surfaces, but so often in mathematics courses the problem is more defined, (e.g., variables are provided, the shapes are provided, etc.) and does not lend itself to as much abstract thinking. </a:t>
            </a:r>
          </a:p>
          <a:p>
            <a:pPr marL="0" indent="0">
              <a:buNone/>
            </a:pPr>
            <a:endParaRPr lang="en-US" sz="3980" dirty="0"/>
          </a:p>
          <a:p>
            <a:pPr marL="0" indent="0">
              <a:buNone/>
            </a:pPr>
            <a:r>
              <a:rPr lang="en-US" sz="3980" dirty="0"/>
              <a:t>This project forced me to think creatively about what objects I owned that were both well-suited to modeling with these equations and complicated enough to provide a challenge. From there, I needed to determine the shapes that comprised the lamp and create a set of miniature problems to solve (the equation of each component). To me, this is an extremely useful skill to build, and I am happy I could expand upon my abilities in both mathematics and creative-thinking through this project.</a:t>
            </a:r>
          </a:p>
        </p:txBody>
      </p:sp>
      <mc:AlternateContent xmlns:mc="http://schemas.openxmlformats.org/markup-compatibility/2006" xmlns:a14="http://schemas.microsoft.com/office/drawing/2010/main">
        <mc:Choice Requires="a14">
          <p:sp>
            <p:nvSpPr>
              <p:cNvPr id="27" name="Content Placeholder 26">
                <a:extLst>
                  <a:ext uri="{FF2B5EF4-FFF2-40B4-BE49-F238E27FC236}">
                    <a16:creationId xmlns:a16="http://schemas.microsoft.com/office/drawing/2014/main" id="{F1135676-4441-4DF8-9C87-03B1BD2B44F8}"/>
                  </a:ext>
                </a:extLst>
              </p:cNvPr>
              <p:cNvSpPr>
                <a:spLocks noGrp="1"/>
              </p:cNvSpPr>
              <p:nvPr>
                <p:ph sz="quarter" idx="23"/>
              </p:nvPr>
            </p:nvSpPr>
            <p:spPr>
              <a:xfrm>
                <a:off x="29900880" y="6431280"/>
                <a:ext cx="12822382" cy="13080806"/>
              </a:xfrm>
              <a:solidFill>
                <a:schemeClr val="bg1">
                  <a:lumMod val="95000"/>
                </a:schemeClr>
              </a:solidFill>
              <a:ln>
                <a:solidFill>
                  <a:schemeClr val="bg1">
                    <a:lumMod val="50000"/>
                  </a:schemeClr>
                </a:solidFill>
              </a:ln>
            </p:spPr>
            <p:txBody>
              <a:bodyPr>
                <a:normAutofit/>
              </a:bodyPr>
              <a:lstStyle/>
              <a:p>
                <a:pPr marL="0" indent="0">
                  <a:buNone/>
                </a:pPr>
                <a:r>
                  <a:rPr lang="en-US" sz="2400" b="1" dirty="0"/>
                  <a:t>Base (cylinder): </a:t>
                </a:r>
              </a:p>
              <a:p>
                <a:pPr marL="0" indent="0">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 0≤</m:t>
                      </m:r>
                      <m:r>
                        <a:rPr lang="en-US" sz="2400" b="0" i="1" smtClean="0">
                          <a:latin typeface="Cambria Math" panose="02040503050406030204" pitchFamily="18" charset="0"/>
                        </a:rPr>
                        <m:t>𝑧</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m:oMathPara>
                </a14:m>
                <a:endParaRPr lang="en-US" sz="2400" dirty="0"/>
              </a:p>
              <a:p>
                <a:pPr marL="0" indent="0">
                  <a:buNone/>
                </a:pPr>
                <a:r>
                  <a:rPr lang="en-US" sz="2400" b="1" dirty="0"/>
                  <a:t>Base (hyperboloid one sheet):</a:t>
                </a: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b="0" i="1" smtClean="0">
                                  <a:latin typeface="Cambria Math" panose="02040503050406030204" pitchFamily="18" charset="0"/>
                                </a:rPr>
                                <m:t>𝑦</m:t>
                              </m:r>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d>
                            </m:e>
                            <m:sup>
                              <m:r>
                                <a:rPr lang="en-US" sz="2400" i="1">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2</m:t>
                                      </m:r>
                                    </m:den>
                                  </m:f>
                                </m:e>
                              </m:d>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ad>
                                    <m:radPr>
                                      <m:degHide m:val="on"/>
                                      <m:ctrlPr>
                                        <a:rPr lang="en-US" sz="2400" i="1" smtClean="0">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256</m:t>
                                          </m:r>
                                        </m:den>
                                      </m:f>
                                    </m:e>
                                  </m:rad>
                                </m:e>
                              </m:d>
                            </m:e>
                            <m:sup>
                              <m:r>
                                <a:rPr lang="en-US" sz="2400" i="1">
                                  <a:latin typeface="Cambria Math" panose="02040503050406030204" pitchFamily="18" charset="0"/>
                                </a:rPr>
                                <m:t>2</m:t>
                              </m:r>
                            </m:sup>
                          </m:sSup>
                        </m:den>
                      </m:f>
                      <m:r>
                        <a:rPr lang="en-US" sz="2400" b="0" i="0" smtClean="0">
                          <a:latin typeface="Cambria Math" panose="02040503050406030204" pitchFamily="18" charset="0"/>
                        </a:rPr>
                        <m:t>=1 | 0≤</m:t>
                      </m:r>
                      <m:r>
                        <m:rPr>
                          <m:sty m:val="p"/>
                        </m:rPr>
                        <a:rPr lang="en-US" sz="2400" b="0" i="0" smtClean="0">
                          <a:latin typeface="Cambria Math" panose="02040503050406030204" pitchFamily="18" charset="0"/>
                        </a:rPr>
                        <m:t>z</m:t>
                      </m:r>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5</m:t>
                          </m:r>
                        </m:num>
                        <m:den>
                          <m:r>
                            <a:rPr lang="en-US" sz="2400" b="0" i="0" smtClean="0">
                              <a:latin typeface="Cambria Math" panose="02040503050406030204" pitchFamily="18" charset="0"/>
                            </a:rPr>
                            <m:t>2</m:t>
                          </m:r>
                        </m:den>
                      </m:f>
                    </m:oMath>
                  </m:oMathPara>
                </a14:m>
                <a:endParaRPr lang="en-US" sz="2400" dirty="0"/>
              </a:p>
              <a:p>
                <a:pPr marL="0" indent="0">
                  <a:buNone/>
                </a:pPr>
                <a:r>
                  <a:rPr lang="en-US" sz="2400" b="1" dirty="0"/>
                  <a:t>Body (cylinder):</a:t>
                </a:r>
              </a:p>
              <a:p>
                <a:pPr marL="0" indent="0">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123</m:t>
                          </m:r>
                        </m:num>
                        <m:den>
                          <m:r>
                            <a:rPr lang="en-US" sz="2400" b="0" i="1" smtClean="0">
                              <a:latin typeface="Cambria Math" panose="02040503050406030204" pitchFamily="18" charset="0"/>
                            </a:rPr>
                            <m:t>2</m:t>
                          </m:r>
                        </m:den>
                      </m:f>
                    </m:oMath>
                  </m:oMathPara>
                </a14:m>
                <a:endParaRPr lang="en-US" sz="2400" dirty="0"/>
              </a:p>
              <a:p>
                <a:pPr marL="0" indent="0">
                  <a:buNone/>
                </a:pPr>
                <a:r>
                  <a:rPr lang="en-US" sz="2400" b="1" dirty="0"/>
                  <a:t>Lamp-shade support (hyperboloid one sheet):</a:t>
                </a: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b="0" i="1" smtClean="0">
                                  <a:latin typeface="Cambria Math" panose="02040503050406030204" pitchFamily="18" charset="0"/>
                                </a:rPr>
                                <m:t>𝑦</m:t>
                              </m:r>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d>
                            </m:e>
                            <m:sup>
                              <m:r>
                                <a:rPr lang="en-US" sz="2400" i="1">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123</m:t>
                                      </m:r>
                                    </m:num>
                                    <m:den>
                                      <m:r>
                                        <a:rPr lang="en-US" sz="2400" b="0" i="1" smtClean="0">
                                          <a:latin typeface="Cambria Math" panose="02040503050406030204" pitchFamily="18" charset="0"/>
                                        </a:rPr>
                                        <m:t>2</m:t>
                                      </m:r>
                                    </m:den>
                                  </m:f>
                                </m:e>
                              </m:d>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ad>
                                    <m:radPr>
                                      <m:degHide m:val="on"/>
                                      <m:ctrlPr>
                                        <a:rPr lang="en-US" sz="2400" i="1" smtClean="0">
                                          <a:latin typeface="Cambria Math" panose="02040503050406030204" pitchFamily="18" charset="0"/>
                                        </a:rPr>
                                      </m:ctrlPr>
                                    </m:radPr>
                                    <m:deg/>
                                    <m:e>
                                      <m:f>
                                        <m:fPr>
                                          <m:ctrlPr>
                                            <a:rPr lang="en-US" sz="2400" i="1">
                                              <a:latin typeface="Cambria Math" panose="02040503050406030204" pitchFamily="18" charset="0"/>
                                            </a:rPr>
                                          </m:ctrlPr>
                                        </m:fPr>
                                        <m:num>
                                          <m:r>
                                            <a:rPr lang="en-US" sz="2400" b="0" i="1" smtClean="0">
                                              <a:latin typeface="Cambria Math" panose="02040503050406030204" pitchFamily="18" charset="0"/>
                                            </a:rPr>
                                            <m:t>121</m:t>
                                          </m:r>
                                        </m:num>
                                        <m:den>
                                          <m:r>
                                            <a:rPr lang="en-US" sz="2400" b="0" i="1" smtClean="0">
                                              <a:latin typeface="Cambria Math" panose="02040503050406030204" pitchFamily="18" charset="0"/>
                                            </a:rPr>
                                            <m:t>128</m:t>
                                          </m:r>
                                        </m:den>
                                      </m:f>
                                    </m:e>
                                  </m:rad>
                                </m:e>
                              </m:d>
                            </m:e>
                            <m:sup>
                              <m:r>
                                <a:rPr lang="en-US" sz="2400" i="1">
                                  <a:latin typeface="Cambria Math" panose="02040503050406030204" pitchFamily="18" charset="0"/>
                                </a:rPr>
                                <m:t>2</m:t>
                              </m:r>
                            </m:sup>
                          </m:sSup>
                        </m:den>
                      </m:f>
                      <m:r>
                        <a:rPr lang="en-US" sz="2400" b="0" i="0" smtClean="0">
                          <a:latin typeface="Cambria Math" panose="02040503050406030204" pitchFamily="18" charset="0"/>
                        </a:rPr>
                        <m:t>=1 |</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123</m:t>
                          </m:r>
                        </m:num>
                        <m:den>
                          <m:r>
                            <a:rPr lang="en-US" sz="2400" b="0" i="0" smtClean="0">
                              <a:latin typeface="Cambria Math" panose="02040503050406030204" pitchFamily="18" charset="0"/>
                            </a:rPr>
                            <m:t>2</m:t>
                          </m:r>
                        </m:den>
                      </m:f>
                      <m:r>
                        <a:rPr lang="en-US" sz="2400" b="0" i="0" smtClean="0">
                          <a:latin typeface="Cambria Math" panose="02040503050406030204" pitchFamily="18" charset="0"/>
                        </a:rPr>
                        <m:t>≤</m:t>
                      </m:r>
                      <m:r>
                        <m:rPr>
                          <m:sty m:val="p"/>
                        </m:rPr>
                        <a:rPr lang="en-US" sz="2400" b="0" i="0" smtClean="0">
                          <a:latin typeface="Cambria Math" panose="02040503050406030204" pitchFamily="18" charset="0"/>
                        </a:rPr>
                        <m:t>z</m:t>
                      </m:r>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257</m:t>
                          </m:r>
                        </m:num>
                        <m:den>
                          <m:r>
                            <a:rPr lang="en-US" sz="2400" b="0" i="0" smtClean="0">
                              <a:latin typeface="Cambria Math" panose="02040503050406030204" pitchFamily="18" charset="0"/>
                            </a:rPr>
                            <m:t>4</m:t>
                          </m:r>
                        </m:den>
                      </m:f>
                    </m:oMath>
                  </m:oMathPara>
                </a14:m>
                <a:endParaRPr lang="en-US" sz="2400" dirty="0"/>
              </a:p>
              <a:p>
                <a:pPr marL="0" indent="0">
                  <a:buNone/>
                </a:pPr>
                <a:r>
                  <a:rPr lang="en-US" sz="2400" b="1" dirty="0"/>
                  <a:t>Bottom half lamp-shade (elliptic paraboloid)</a:t>
                </a: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49</m:t>
                              </m:r>
                            </m:num>
                            <m:den>
                              <m:r>
                                <a:rPr lang="en-US" sz="2400" b="0" i="1" smtClean="0">
                                  <a:latin typeface="Cambria Math" panose="02040503050406030204" pitchFamily="18" charset="0"/>
                                </a:rPr>
                                <m:t>9</m:t>
                              </m:r>
                            </m:den>
                          </m:f>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num>
                        <m:den>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49</m:t>
                              </m:r>
                            </m:num>
                            <m:den>
                              <m:r>
                                <a:rPr lang="en-US" sz="2400" b="0" i="1" smtClean="0">
                                  <a:latin typeface="Cambria Math" panose="02040503050406030204" pitchFamily="18" charset="0"/>
                                </a:rPr>
                                <m:t>9</m:t>
                              </m:r>
                            </m:den>
                          </m:f>
                        </m:den>
                      </m:f>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−64 |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257</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265</m:t>
                          </m:r>
                        </m:num>
                        <m:den>
                          <m:r>
                            <a:rPr lang="en-US" sz="2400" b="0" i="1" smtClean="0">
                              <a:latin typeface="Cambria Math" panose="02040503050406030204" pitchFamily="18" charset="0"/>
                            </a:rPr>
                            <m:t>4</m:t>
                          </m:r>
                        </m:den>
                      </m:f>
                    </m:oMath>
                  </m:oMathPara>
                </a14:m>
                <a:endParaRPr lang="en-US" sz="2400" dirty="0"/>
              </a:p>
              <a:p>
                <a:pPr marL="0" indent="0">
                  <a:buNone/>
                </a:pPr>
                <a:r>
                  <a:rPr lang="en-US" sz="2400" b="1" dirty="0"/>
                  <a:t>Upper half lamp-shade (hyperboloid one sheet):</a:t>
                </a: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b="0" i="1" smtClean="0">
                                  <a:latin typeface="Cambria Math" panose="02040503050406030204" pitchFamily="18" charset="0"/>
                                </a:rPr>
                                <m:t>𝑦</m:t>
                              </m:r>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i="1">
                                          <a:latin typeface="Cambria Math" panose="02040503050406030204" pitchFamily="18" charset="0"/>
                                        </a:rPr>
                                        <m:t>2</m:t>
                                      </m:r>
                                    </m:den>
                                  </m:f>
                                </m:e>
                              </m:d>
                            </m:e>
                            <m:sup>
                              <m:r>
                                <a:rPr lang="en-US" sz="2400" i="1">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257</m:t>
                                      </m:r>
                                    </m:num>
                                    <m:den>
                                      <m:r>
                                        <a:rPr lang="en-US" sz="2400" b="0" i="1" smtClean="0">
                                          <a:latin typeface="Cambria Math" panose="02040503050406030204" pitchFamily="18" charset="0"/>
                                        </a:rPr>
                                        <m:t>4</m:t>
                                      </m:r>
                                    </m:den>
                                  </m:f>
                                </m:e>
                              </m:d>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ad>
                                    <m:radPr>
                                      <m:degHide m:val="on"/>
                                      <m:ctrlPr>
                                        <a:rPr lang="en-US" sz="2400" i="1" smtClean="0">
                                          <a:latin typeface="Cambria Math" panose="02040503050406030204" pitchFamily="18" charset="0"/>
                                        </a:rPr>
                                      </m:ctrlPr>
                                    </m:radPr>
                                    <m:deg/>
                                    <m:e>
                                      <m:f>
                                        <m:fPr>
                                          <m:ctrlPr>
                                            <a:rPr lang="en-US" sz="2400" i="1">
                                              <a:latin typeface="Cambria Math" panose="02040503050406030204" pitchFamily="18" charset="0"/>
                                            </a:rPr>
                                          </m:ctrlPr>
                                        </m:fPr>
                                        <m:num>
                                          <m:r>
                                            <a:rPr lang="en-US" sz="2400" b="0" i="1" smtClean="0">
                                              <a:latin typeface="Cambria Math" panose="02040503050406030204" pitchFamily="18" charset="0"/>
                                            </a:rPr>
                                            <m:t>2304</m:t>
                                          </m:r>
                                        </m:num>
                                        <m:den>
                                          <m:r>
                                            <a:rPr lang="en-US" sz="2400" b="0" i="1" smtClean="0">
                                              <a:latin typeface="Cambria Math" panose="02040503050406030204" pitchFamily="18" charset="0"/>
                                            </a:rPr>
                                            <m:t>2257</m:t>
                                          </m:r>
                                        </m:den>
                                      </m:f>
                                    </m:e>
                                  </m:rad>
                                </m:e>
                              </m:d>
                            </m:e>
                            <m:sup>
                              <m:r>
                                <a:rPr lang="en-US" sz="2400" i="1">
                                  <a:latin typeface="Cambria Math" panose="02040503050406030204" pitchFamily="18" charset="0"/>
                                </a:rPr>
                                <m:t>2</m:t>
                              </m:r>
                            </m:sup>
                          </m:sSup>
                        </m:den>
                      </m:f>
                      <m:r>
                        <a:rPr lang="en-US" sz="2400" b="0" i="0" smtClean="0">
                          <a:latin typeface="Cambria Math" panose="02040503050406030204" pitchFamily="18" charset="0"/>
                        </a:rPr>
                        <m:t>=1 |</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257</m:t>
                          </m:r>
                        </m:num>
                        <m:den>
                          <m:r>
                            <a:rPr lang="en-US" sz="2400" b="0" i="0" smtClean="0">
                              <a:latin typeface="Cambria Math" panose="02040503050406030204" pitchFamily="18" charset="0"/>
                            </a:rPr>
                            <m:t>4</m:t>
                          </m:r>
                        </m:den>
                      </m:f>
                      <m:r>
                        <a:rPr lang="en-US" sz="2400" b="0" i="0" smtClean="0">
                          <a:latin typeface="Cambria Math" panose="02040503050406030204" pitchFamily="18" charset="0"/>
                        </a:rPr>
                        <m:t>≤</m:t>
                      </m:r>
                      <m:r>
                        <m:rPr>
                          <m:sty m:val="p"/>
                        </m:rPr>
                        <a:rPr lang="en-US" sz="2400" b="0" i="0" smtClean="0">
                          <a:latin typeface="Cambria Math" panose="02040503050406030204" pitchFamily="18" charset="0"/>
                        </a:rPr>
                        <m:t>z</m:t>
                      </m:r>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273</m:t>
                          </m:r>
                        </m:num>
                        <m:den>
                          <m:r>
                            <a:rPr lang="en-US" sz="2400" b="0" i="0" smtClean="0">
                              <a:latin typeface="Cambria Math" panose="02040503050406030204" pitchFamily="18" charset="0"/>
                            </a:rPr>
                            <m:t>4</m:t>
                          </m:r>
                        </m:den>
                      </m:f>
                    </m:oMath>
                  </m:oMathPara>
                </a14:m>
                <a:endParaRPr lang="en-US" sz="2400" dirty="0"/>
              </a:p>
              <a:p>
                <a:pPr marL="0" indent="0">
                  <a:buNone/>
                </a:pPr>
                <a:r>
                  <a:rPr lang="en-US" sz="2400" b="1" dirty="0"/>
                  <a:t>Light-switch (cylinder):</a:t>
                </a:r>
              </a:p>
              <a:p>
                <a:pPr marL="0" indent="0">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 | 63−</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rad>
                        </m:num>
                        <m:den>
                          <m:r>
                            <a:rPr lang="en-US" sz="2400" b="0" i="1" smtClean="0">
                              <a:latin typeface="Cambria Math" panose="02040503050406030204" pitchFamily="18" charset="0"/>
                            </a:rPr>
                            <m:t>4</m:t>
                          </m:r>
                        </m:den>
                      </m:f>
                      <m:r>
                        <a:rPr lang="en-US" sz="2400" i="1">
                          <a:latin typeface="Cambria Math" panose="02040503050406030204" pitchFamily="18" charset="0"/>
                        </a:rPr>
                        <m:t> ≤</m:t>
                      </m:r>
                      <m:r>
                        <a:rPr lang="en-US" sz="2400" i="1">
                          <a:latin typeface="Cambria Math" panose="02040503050406030204" pitchFamily="18" charset="0"/>
                        </a:rPr>
                        <m:t>𝑧</m:t>
                      </m:r>
                      <m:r>
                        <a:rPr lang="en-US" sz="2400" i="1">
                          <a:latin typeface="Cambria Math" panose="02040503050406030204" pitchFamily="18" charset="0"/>
                        </a:rPr>
                        <m:t>≤63+ </m:t>
                      </m:r>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rad>
                        </m:num>
                        <m:den>
                          <m:r>
                            <a:rPr lang="en-US" sz="2400" i="1">
                              <a:latin typeface="Cambria Math" panose="02040503050406030204" pitchFamily="18" charset="0"/>
                            </a:rPr>
                            <m:t>4</m:t>
                          </m:r>
                        </m:den>
                      </m:f>
                    </m:oMath>
                  </m:oMathPara>
                </a14:m>
                <a:endParaRPr lang="en-US" sz="2400" dirty="0"/>
              </a:p>
              <a:p>
                <a:endParaRPr lang="en-US" sz="900" dirty="0"/>
              </a:p>
            </p:txBody>
          </p:sp>
        </mc:Choice>
        <mc:Fallback xmlns="">
          <p:sp>
            <p:nvSpPr>
              <p:cNvPr id="27" name="Content Placeholder 26">
                <a:extLst>
                  <a:ext uri="{FF2B5EF4-FFF2-40B4-BE49-F238E27FC236}">
                    <a16:creationId xmlns:a16="http://schemas.microsoft.com/office/drawing/2014/main" id="{F1135676-4441-4DF8-9C87-03B1BD2B44F8}"/>
                  </a:ext>
                </a:extLst>
              </p:cNvPr>
              <p:cNvSpPr>
                <a:spLocks noGrp="1" noRot="1" noChangeAspect="1" noMove="1" noResize="1" noEditPoints="1" noAdjustHandles="1" noChangeArrowheads="1" noChangeShapeType="1" noTextEdit="1"/>
              </p:cNvSpPr>
              <p:nvPr>
                <p:ph sz="quarter" idx="23"/>
              </p:nvPr>
            </p:nvSpPr>
            <p:spPr>
              <a:xfrm>
                <a:off x="29900880" y="6431280"/>
                <a:ext cx="12822382" cy="13080806"/>
              </a:xfrm>
              <a:blipFill>
                <a:blip r:embed="rId9"/>
                <a:stretch>
                  <a:fillRect l="-665"/>
                </a:stretch>
              </a:blipFill>
              <a:ln>
                <a:solidFill>
                  <a:schemeClr val="bg1">
                    <a:lumMod val="50000"/>
                  </a:schemeClr>
                </a:solidFill>
              </a:ln>
            </p:spPr>
            <p:txBody>
              <a:bodyPr/>
              <a:lstStyle/>
              <a:p>
                <a:r>
                  <a:rPr lang="en-US">
                    <a:noFill/>
                  </a:rPr>
                  <a:t> </a:t>
                </a:r>
              </a:p>
            </p:txBody>
          </p:sp>
        </mc:Fallback>
      </mc:AlternateContent>
      <p:pic>
        <p:nvPicPr>
          <p:cNvPr id="6" name="Picture Placeholder 5" descr="A picture containing text, blackboard&#10;&#10;Description automatically generated">
            <a:extLst>
              <a:ext uri="{FF2B5EF4-FFF2-40B4-BE49-F238E27FC236}">
                <a16:creationId xmlns:a16="http://schemas.microsoft.com/office/drawing/2014/main" id="{7AAC4909-5432-4C48-9419-CDB46E23AD89}"/>
              </a:ext>
            </a:extLst>
          </p:cNvPr>
          <p:cNvPicPr>
            <a:picLocks noGrp="1" noChangeAspect="1"/>
          </p:cNvPicPr>
          <p:nvPr>
            <p:ph type="pic" sz="quarter" idx="43"/>
          </p:nvPr>
        </p:nvPicPr>
        <p:blipFill>
          <a:blip r:embed="rId10">
            <a:extLst>
              <a:ext uri="{28A0092B-C50C-407E-A947-70E740481C1C}">
                <a14:useLocalDpi xmlns:a14="http://schemas.microsoft.com/office/drawing/2010/main" val="0"/>
              </a:ext>
            </a:extLst>
          </a:blip>
          <a:srcRect t="23517" b="23517"/>
          <a:stretch>
            <a:fillRect/>
          </a:stretch>
        </p:blipFill>
        <p:spPr/>
      </p:pic>
      <p:pic>
        <p:nvPicPr>
          <p:cNvPr id="12" name="Picture 11">
            <a:extLst>
              <a:ext uri="{FF2B5EF4-FFF2-40B4-BE49-F238E27FC236}">
                <a16:creationId xmlns:a16="http://schemas.microsoft.com/office/drawing/2014/main" id="{2210BB78-5A8D-47A8-8E40-AF9B0DC6253F}"/>
              </a:ext>
            </a:extLst>
          </p:cNvPr>
          <p:cNvPicPr>
            <a:picLocks noChangeAspect="1"/>
          </p:cNvPicPr>
          <p:nvPr/>
        </p:nvPicPr>
        <p:blipFill>
          <a:blip r:embed="rId11"/>
          <a:stretch>
            <a:fillRect/>
          </a:stretch>
        </p:blipFill>
        <p:spPr>
          <a:xfrm>
            <a:off x="3867593" y="20922244"/>
            <a:ext cx="7352413" cy="11798173"/>
          </a:xfrm>
          <a:prstGeom prst="rect">
            <a:avLst/>
          </a:prstGeom>
        </p:spPr>
      </p:pic>
      <p:pic>
        <p:nvPicPr>
          <p:cNvPr id="3" name="Picture 2">
            <a:extLst>
              <a:ext uri="{FF2B5EF4-FFF2-40B4-BE49-F238E27FC236}">
                <a16:creationId xmlns:a16="http://schemas.microsoft.com/office/drawing/2014/main" id="{A963AF44-B74D-4161-944F-3EDA3C0A1F53}"/>
              </a:ext>
            </a:extLst>
          </p:cNvPr>
          <p:cNvPicPr>
            <a:picLocks noChangeAspect="1"/>
          </p:cNvPicPr>
          <p:nvPr/>
        </p:nvPicPr>
        <p:blipFill>
          <a:blip r:embed="rId12"/>
          <a:stretch>
            <a:fillRect/>
          </a:stretch>
        </p:blipFill>
        <p:spPr>
          <a:xfrm>
            <a:off x="17266940" y="6737842"/>
            <a:ext cx="9311599" cy="24933649"/>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6F50B7243A04F996459AA4F4CE01A" ma:contentTypeVersion="10" ma:contentTypeDescription="Create a new document." ma:contentTypeScope="" ma:versionID="15bc93b98e2f66b79fe10428458757cc">
  <xsd:schema xmlns:xsd="http://www.w3.org/2001/XMLSchema" xmlns:xs="http://www.w3.org/2001/XMLSchema" xmlns:p="http://schemas.microsoft.com/office/2006/metadata/properties" xmlns:ns2="a0eedff5-43e3-43f0-80cf-f4bc13d69e7c" targetNamespace="http://schemas.microsoft.com/office/2006/metadata/properties" ma:root="true" ma:fieldsID="88058bb7234eafc41b1c46ea85708efe" ns2:_="">
    <xsd:import namespace="a0eedff5-43e3-43f0-80cf-f4bc13d6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edff5-43e3-43f0-80cf-f4bc13d69e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FF4928-D47F-4B50-AF51-B31E6C7A1244}"/>
</file>

<file path=customXml/itemProps2.xml><?xml version="1.0" encoding="utf-8"?>
<ds:datastoreItem xmlns:ds="http://schemas.openxmlformats.org/officeDocument/2006/customXml" ds:itemID="{5CD048E6-CC95-4396-8DE1-D444F3E0ECD7}"/>
</file>

<file path=customXml/itemProps3.xml><?xml version="1.0" encoding="utf-8"?>
<ds:datastoreItem xmlns:ds="http://schemas.openxmlformats.org/officeDocument/2006/customXml" ds:itemID="{DF802C20-9188-4FDE-B268-D220008F100A}"/>
</file>

<file path=docProps/app.xml><?xml version="1.0" encoding="utf-8"?>
<Properties xmlns="http://schemas.openxmlformats.org/officeDocument/2006/extended-properties" xmlns:vt="http://schemas.openxmlformats.org/officeDocument/2006/docPropsVTypes">
  <Template/>
  <TotalTime>148</TotalTime>
  <Words>460</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Montserrat</vt:lpstr>
      <vt:lpstr>Science Poster</vt:lpstr>
      <vt:lpstr>Modeling a Real-World Object with 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David 4</dc:creator>
  <cp:lastModifiedBy>david</cp:lastModifiedBy>
  <cp:revision>6</cp:revision>
  <dcterms:created xsi:type="dcterms:W3CDTF">2013-01-20T21:20:28Z</dcterms:created>
  <dcterms:modified xsi:type="dcterms:W3CDTF">2021-12-08T22:06:33Z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0x01010002E6F50B7243A04F996459AA4F4CE01A</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